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48" d="100"/>
          <a:sy n="48" d="100"/>
        </p:scale>
        <p:origin x="4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NOTAN ART</a:t>
            </a:r>
            <a:endParaRPr lang="en-US" dirty="0"/>
          </a:p>
        </p:txBody>
      </p:sp>
      <p:sp>
        <p:nvSpPr>
          <p:cNvPr id="3" name="Subtitle 2"/>
          <p:cNvSpPr>
            <a:spLocks noGrp="1"/>
          </p:cNvSpPr>
          <p:nvPr>
            <p:ph type="subTitle" idx="1"/>
          </p:nvPr>
        </p:nvSpPr>
        <p:spPr/>
        <p:txBody>
          <a:bodyPr/>
          <a:lstStyle/>
          <a:p>
            <a:r>
              <a:rPr lang="en-US" dirty="0" smtClean="0"/>
              <a:t>A Japanese Concept of the interplay between light and dark</a:t>
            </a:r>
            <a:endParaRPr lang="en-US" dirty="0"/>
          </a:p>
        </p:txBody>
      </p:sp>
    </p:spTree>
    <p:extLst>
      <p:ext uri="{BB962C8B-B14F-4D97-AF65-F5344CB8AC3E}">
        <p14:creationId xmlns:p14="http://schemas.microsoft.com/office/powerpoint/2010/main" val="351928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cutting out shapes</a:t>
            </a:r>
            <a:br>
              <a:rPr lang="en-US" dirty="0" smtClean="0"/>
            </a:br>
            <a:r>
              <a:rPr lang="en-US" sz="2400" dirty="0" smtClean="0"/>
              <a:t>Additional positive shapes will “flip” into the negative space as if they were a door on a hinge, or on a central axis.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259" y="2052638"/>
            <a:ext cx="5323257" cy="4195762"/>
          </a:xfrm>
        </p:spPr>
      </p:pic>
    </p:spTree>
    <p:extLst>
      <p:ext uri="{BB962C8B-B14F-4D97-AF65-F5344CB8AC3E}">
        <p14:creationId xmlns:p14="http://schemas.microsoft.com/office/powerpoint/2010/main" val="303950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going!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2862" y="2052638"/>
            <a:ext cx="4748052" cy="4195762"/>
          </a:xfrm>
        </p:spPr>
      </p:pic>
    </p:spTree>
    <p:extLst>
      <p:ext uri="{BB962C8B-B14F-4D97-AF65-F5344CB8AC3E}">
        <p14:creationId xmlns:p14="http://schemas.microsoft.com/office/powerpoint/2010/main" val="82998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Almost there…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7785" y="2052638"/>
            <a:ext cx="4418206" cy="4195762"/>
          </a:xfrm>
        </p:spPr>
      </p:pic>
    </p:spTree>
    <p:extLst>
      <p:ext uri="{BB962C8B-B14F-4D97-AF65-F5344CB8AC3E}">
        <p14:creationId xmlns:p14="http://schemas.microsoft.com/office/powerpoint/2010/main" val="3695650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shape complete!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758" y="2052638"/>
            <a:ext cx="4814260" cy="4195762"/>
          </a:xfrm>
        </p:spPr>
      </p:pic>
    </p:spTree>
    <p:extLst>
      <p:ext uri="{BB962C8B-B14F-4D97-AF65-F5344CB8AC3E}">
        <p14:creationId xmlns:p14="http://schemas.microsoft.com/office/powerpoint/2010/main" val="148680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with a new shape</a:t>
            </a:r>
            <a:br>
              <a:rPr lang="en-US" dirty="0" smtClean="0"/>
            </a:br>
            <a:r>
              <a:rPr lang="en-US" sz="2400" dirty="0" smtClean="0"/>
              <a:t>Once your first shape has been cut out, continue with a new shape, using the same method of cutting and gluing until all the shapes have been used.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8472" y="2231542"/>
            <a:ext cx="5153004" cy="4195762"/>
          </a:xfrm>
        </p:spPr>
      </p:pic>
    </p:spTree>
    <p:extLst>
      <p:ext uri="{BB962C8B-B14F-4D97-AF65-F5344CB8AC3E}">
        <p14:creationId xmlns:p14="http://schemas.microsoft.com/office/powerpoint/2010/main" val="344976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Learn?</a:t>
            </a:r>
            <a:endParaRPr lang="en-US" dirty="0"/>
          </a:p>
        </p:txBody>
      </p:sp>
      <p:sp>
        <p:nvSpPr>
          <p:cNvPr id="3" name="Content Placeholder 2"/>
          <p:cNvSpPr>
            <a:spLocks noGrp="1"/>
          </p:cNvSpPr>
          <p:nvPr>
            <p:ph idx="1"/>
          </p:nvPr>
        </p:nvSpPr>
        <p:spPr/>
        <p:txBody>
          <a:bodyPr/>
          <a:lstStyle/>
          <a:p>
            <a:pPr marL="0" indent="0">
              <a:buNone/>
            </a:pPr>
            <a:r>
              <a:rPr lang="en-US" dirty="0" smtClean="0"/>
              <a:t>Review of Art terminology: positive/negative space, composition,           							 craftsmanship,  representational art, 	 	 		                                         abstract art  </a:t>
            </a:r>
          </a:p>
          <a:p>
            <a:pPr marL="0" indent="0">
              <a:buNone/>
            </a:pPr>
            <a:r>
              <a:rPr lang="en-US" dirty="0" smtClean="0"/>
              <a:t>Student Reflection and critique: </a:t>
            </a:r>
          </a:p>
          <a:p>
            <a:pPr marL="0" indent="0">
              <a:buNone/>
            </a:pPr>
            <a:r>
              <a:rPr lang="en-US" dirty="0" smtClean="0"/>
              <a:t>After the project, you will have the opportunity to reflect on your work in a short written statement as well as looking at the work of the class as a whole and discuss ideas and opinions.</a:t>
            </a:r>
            <a:endParaRPr lang="en-US" dirty="0"/>
          </a:p>
          <a:p>
            <a:pPr marL="0" indent="0">
              <a:buNone/>
            </a:pPr>
            <a:endParaRPr lang="en-US" dirty="0" smtClean="0"/>
          </a:p>
          <a:p>
            <a:pPr marL="0" indent="0">
              <a:buNone/>
            </a:pPr>
            <a:r>
              <a:rPr lang="en-US" dirty="0" smtClean="0"/>
              <a:t>Resources: How to Make a </a:t>
            </a:r>
            <a:r>
              <a:rPr lang="en-US" dirty="0" err="1" smtClean="0"/>
              <a:t>Notan</a:t>
            </a:r>
            <a:r>
              <a:rPr lang="en-US" dirty="0" smtClean="0"/>
              <a:t> Video:</a:t>
            </a:r>
          </a:p>
          <a:p>
            <a:pPr marL="0" indent="0">
              <a:buNone/>
            </a:pPr>
            <a:r>
              <a:rPr lang="en-US" dirty="0"/>
              <a:t>https://www.youtube.com/watch?v=6RVf8y-e6tc</a:t>
            </a:r>
          </a:p>
        </p:txBody>
      </p:sp>
    </p:spTree>
    <p:extLst>
      <p:ext uri="{BB962C8B-B14F-4D97-AF65-F5344CB8AC3E}">
        <p14:creationId xmlns:p14="http://schemas.microsoft.com/office/powerpoint/2010/main" val="267950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07" y="452718"/>
            <a:ext cx="9404723" cy="1400530"/>
          </a:xfrm>
        </p:spPr>
        <p:txBody>
          <a:bodyPr/>
          <a:lstStyle/>
          <a:p>
            <a:r>
              <a:rPr lang="en-US" dirty="0" smtClean="0"/>
              <a:t>Examples</a:t>
            </a:r>
            <a:br>
              <a:rPr lang="en-US" dirty="0" smtClean="0"/>
            </a:br>
            <a:r>
              <a:rPr lang="en-US" dirty="0" smtClean="0"/>
              <a:t>of </a:t>
            </a:r>
            <a:r>
              <a:rPr lang="en-US" dirty="0" err="1" smtClean="0"/>
              <a:t>Notan</a:t>
            </a:r>
            <a:r>
              <a:rPr lang="en-US" dirty="0" smtClean="0"/>
              <a:t> </a:t>
            </a:r>
            <a:br>
              <a:rPr lang="en-US" dirty="0" smtClean="0"/>
            </a:br>
            <a:r>
              <a:rPr lang="en-US" dirty="0" smtClean="0"/>
              <a:t>Art</a:t>
            </a:r>
            <a:br>
              <a:rPr lang="en-US" dirty="0" smtClean="0"/>
            </a:br>
            <a:r>
              <a:rPr lang="en-US" dirty="0"/>
              <a:t/>
            </a:r>
            <a:br>
              <a:rPr lang="en-US" dirty="0"/>
            </a:br>
            <a:r>
              <a:rPr lang="en-US" sz="2000" dirty="0" smtClean="0"/>
              <a:t>These examples show</a:t>
            </a:r>
            <a:br>
              <a:rPr lang="en-US" sz="2000" dirty="0" smtClean="0"/>
            </a:br>
            <a:r>
              <a:rPr lang="en-US" sz="2000" dirty="0" smtClean="0"/>
              <a:t>both abstract design</a:t>
            </a:r>
            <a:br>
              <a:rPr lang="en-US" sz="2000" dirty="0" smtClean="0"/>
            </a:br>
            <a:r>
              <a:rPr lang="en-US" sz="2000" dirty="0" smtClean="0"/>
              <a:t>as well as representational.</a:t>
            </a:r>
            <a:br>
              <a:rPr lang="en-US" sz="2000" dirty="0" smtClean="0"/>
            </a:br>
            <a:r>
              <a:rPr lang="en-US" sz="2000" dirty="0" smtClean="0"/>
              <a:t>Can you determine which</a:t>
            </a:r>
            <a:br>
              <a:rPr lang="en-US" sz="2000" dirty="0" smtClean="0"/>
            </a:br>
            <a:r>
              <a:rPr lang="en-US" sz="2000" dirty="0" smtClean="0"/>
              <a:t> is which?</a:t>
            </a:r>
            <a:br>
              <a:rPr lang="en-US" sz="2000" dirty="0" smtClean="0"/>
            </a:b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0577" y="452718"/>
            <a:ext cx="8126129" cy="6110594"/>
          </a:xfrm>
        </p:spPr>
      </p:pic>
    </p:spTree>
    <p:extLst>
      <p:ext uri="{BB962C8B-B14F-4D97-AF65-F5344CB8AC3E}">
        <p14:creationId xmlns:p14="http://schemas.microsoft.com/office/powerpoint/2010/main" val="156248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Considerations</a:t>
            </a:r>
            <a:br>
              <a:rPr lang="en-US" dirty="0" smtClean="0"/>
            </a:br>
            <a:r>
              <a:rPr lang="en-US" sz="2400" dirty="0"/>
              <a:t/>
            </a:r>
            <a:br>
              <a:rPr lang="en-US" sz="2400" dirty="0"/>
            </a:br>
            <a:r>
              <a:rPr lang="en-US" sz="2400" dirty="0" smtClean="0"/>
              <a:t>Before you start drawing, </a:t>
            </a:r>
            <a:br>
              <a:rPr lang="en-US" sz="2400" dirty="0" smtClean="0"/>
            </a:br>
            <a:r>
              <a:rPr lang="en-US" sz="2400" dirty="0" smtClean="0"/>
              <a:t>consider a personal connection </a:t>
            </a:r>
            <a:br>
              <a:rPr lang="en-US" sz="2400" dirty="0" smtClean="0"/>
            </a:br>
            <a:r>
              <a:rPr lang="en-US" sz="2400" dirty="0" smtClean="0"/>
              <a:t>to your own cultural background</a:t>
            </a:r>
            <a:br>
              <a:rPr lang="en-US" sz="2400" dirty="0" smtClean="0"/>
            </a:br>
            <a:r>
              <a:rPr lang="en-US" sz="2400" dirty="0" smtClean="0"/>
              <a:t>or of one that you find interesting.</a:t>
            </a:r>
            <a:br>
              <a:rPr lang="en-US" sz="2400" dirty="0" smtClean="0"/>
            </a:br>
            <a:r>
              <a:rPr lang="en-US" sz="2400" dirty="0" smtClean="0"/>
              <a:t>Research the different styles of</a:t>
            </a:r>
            <a:br>
              <a:rPr lang="en-US" sz="2400" dirty="0" smtClean="0"/>
            </a:br>
            <a:r>
              <a:rPr lang="en-US" sz="2400" dirty="0" smtClean="0"/>
              <a:t>art throughout history to develop </a:t>
            </a:r>
            <a:br>
              <a:rPr lang="en-US" sz="2400" dirty="0" smtClean="0"/>
            </a:br>
            <a:r>
              <a:rPr lang="en-US" sz="2400" dirty="0" smtClean="0"/>
              <a:t>an idea for your composition.</a:t>
            </a:r>
            <a:br>
              <a:rPr lang="en-US" sz="2400" dirty="0" smtClean="0"/>
            </a:br>
            <a:r>
              <a:rPr lang="en-US" sz="2400" dirty="0" smtClean="0"/>
              <a:t/>
            </a:r>
            <a:br>
              <a:rPr lang="en-US" sz="2400" dirty="0" smtClean="0"/>
            </a:br>
            <a:r>
              <a:rPr lang="en-US" sz="1800" i="1" dirty="0" smtClean="0"/>
              <a:t>The examples shown are clockwise from the </a:t>
            </a:r>
            <a:br>
              <a:rPr lang="en-US" sz="1800" i="1" dirty="0" smtClean="0"/>
            </a:br>
            <a:r>
              <a:rPr lang="en-US" sz="1800" i="1" dirty="0" smtClean="0"/>
              <a:t>top left: Japanese, Islamic, Alaskan and</a:t>
            </a:r>
            <a:br>
              <a:rPr lang="en-US" sz="1800" i="1" dirty="0" smtClean="0"/>
            </a:br>
            <a:r>
              <a:rPr lang="en-US" sz="1800" i="1" dirty="0" smtClean="0"/>
              <a:t> Egyptian</a:t>
            </a:r>
            <a:endParaRPr lang="en-US" sz="1800" i="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6030" y="2052638"/>
            <a:ext cx="6080814" cy="4195762"/>
          </a:xfrm>
        </p:spPr>
      </p:pic>
    </p:spTree>
    <p:extLst>
      <p:ext uri="{BB962C8B-B14F-4D97-AF65-F5344CB8AC3E}">
        <p14:creationId xmlns:p14="http://schemas.microsoft.com/office/powerpoint/2010/main" val="330657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you will need:</a:t>
            </a:r>
            <a:br>
              <a:rPr lang="en-US" dirty="0" smtClean="0"/>
            </a:br>
            <a:r>
              <a:rPr lang="en-US" sz="2400" dirty="0" smtClean="0"/>
              <a:t>Paper, glue, scissors or X-</a:t>
            </a:r>
            <a:r>
              <a:rPr lang="en-US" sz="2400" dirty="0" err="1" smtClean="0"/>
              <a:t>acto</a:t>
            </a:r>
            <a:r>
              <a:rPr lang="en-US" sz="2400" dirty="0" smtClean="0"/>
              <a:t> knife, cutting mat and a pencil</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2749" y="2062888"/>
            <a:ext cx="5486400" cy="4095750"/>
          </a:xfrm>
        </p:spPr>
      </p:pic>
    </p:spTree>
    <p:extLst>
      <p:ext uri="{BB962C8B-B14F-4D97-AF65-F5344CB8AC3E}">
        <p14:creationId xmlns:p14="http://schemas.microsoft.com/office/powerpoint/2010/main" val="136376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t>
            </a:r>
            <a:br>
              <a:rPr lang="en-US" dirty="0" smtClean="0"/>
            </a:br>
            <a:r>
              <a:rPr lang="en-US" sz="2400" dirty="0" smtClean="0"/>
              <a:t>Drawing your design; make sure that the shapes do not include any of the corners of the white paper. Your shapes should start and end on the same side of the paper.</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8472" y="2278686"/>
            <a:ext cx="6091651" cy="4579314"/>
          </a:xfrm>
        </p:spPr>
      </p:pic>
    </p:spTree>
    <p:extLst>
      <p:ext uri="{BB962C8B-B14F-4D97-AF65-F5344CB8AC3E}">
        <p14:creationId xmlns:p14="http://schemas.microsoft.com/office/powerpoint/2010/main" val="63681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br>
              <a:rPr lang="en-US" dirty="0" smtClean="0"/>
            </a:br>
            <a:r>
              <a:rPr lang="en-US" sz="2400" dirty="0" smtClean="0"/>
              <a:t>Cut out your main shapes. Put the cut out pieces to the side, paper-clipped and inside an envelope.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8532" y="2152028"/>
            <a:ext cx="5055980" cy="4195762"/>
          </a:xfrm>
        </p:spPr>
      </p:pic>
    </p:spTree>
    <p:extLst>
      <p:ext uri="{BB962C8B-B14F-4D97-AF65-F5344CB8AC3E}">
        <p14:creationId xmlns:p14="http://schemas.microsoft.com/office/powerpoint/2010/main" val="427645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br>
              <a:rPr lang="en-US" dirty="0" smtClean="0"/>
            </a:br>
            <a:r>
              <a:rPr lang="en-US" sz="2400" dirty="0" smtClean="0"/>
              <a:t>Check to see if your composition will fit on your black paper. </a:t>
            </a:r>
            <a:r>
              <a:rPr lang="en-US" sz="2400" i="1" dirty="0" smtClean="0"/>
              <a:t>It’s ok if the pieces go over the edge- you will just need to glue an additional piece of black paper to your black background.</a:t>
            </a:r>
            <a:endParaRPr lang="en-US"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984" y="2480331"/>
            <a:ext cx="5486400" cy="4095750"/>
          </a:xfrm>
        </p:spPr>
      </p:pic>
    </p:spTree>
    <p:extLst>
      <p:ext uri="{BB962C8B-B14F-4D97-AF65-F5344CB8AC3E}">
        <p14:creationId xmlns:p14="http://schemas.microsoft.com/office/powerpoint/2010/main" val="331384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STEP4: Cutting and Gluing</a:t>
            </a:r>
            <a:br>
              <a:rPr lang="en-US" dirty="0" smtClean="0"/>
            </a:br>
            <a:r>
              <a:rPr lang="en-US" sz="2400" dirty="0" smtClean="0"/>
              <a:t>Work with ONE shape at a time, cut out additional shapes, line them up on the page and glue them down. It is critical that the edges of the shapes and the empty spaces line up to create the interplay of positive and negative space.</a:t>
            </a:r>
            <a:br>
              <a:rPr lang="en-US" sz="2400" dirty="0" smtClean="0"/>
            </a:br>
            <a:r>
              <a:rPr lang="en-US" sz="2400" dirty="0"/>
              <a:t/>
            </a:r>
            <a:br>
              <a:rPr lang="en-US" sz="2400" dirty="0"/>
            </a:br>
            <a:r>
              <a:rPr lang="en-US" sz="2400" dirty="0" smtClean="0"/>
              <a:t>If your shapes are large, try to</a:t>
            </a:r>
            <a:br>
              <a:rPr lang="en-US" sz="2400" dirty="0" smtClean="0"/>
            </a:br>
            <a:r>
              <a:rPr lang="en-US" sz="2400" dirty="0" smtClean="0"/>
              <a:t>cut out at least 5 interior pieces.</a:t>
            </a:r>
            <a:br>
              <a:rPr lang="en-US" sz="2400" dirty="0" smtClean="0"/>
            </a:br>
            <a:r>
              <a:rPr lang="en-US" sz="2400" dirty="0" smtClean="0"/>
              <a:t>If your pieces are smaller, you </a:t>
            </a:r>
            <a:br>
              <a:rPr lang="en-US" sz="2400" dirty="0" smtClean="0"/>
            </a:br>
            <a:r>
              <a:rPr lang="en-US" sz="2400" dirty="0" smtClean="0"/>
              <a:t>will only have 2-3 interior shapes.</a:t>
            </a:r>
            <a:br>
              <a:rPr lang="en-US" sz="2400" dirty="0" smtClean="0"/>
            </a:br>
            <a:r>
              <a:rPr lang="en-US" sz="2400" dirty="0"/>
              <a:t/>
            </a:r>
            <a:br>
              <a:rPr lang="en-US" sz="2400" dirty="0"/>
            </a:br>
            <a:r>
              <a:rPr lang="en-US" sz="2400" dirty="0" smtClean="0"/>
              <a:t>TIP: The wider the “mouth” of the shape, the </a:t>
            </a:r>
            <a:br>
              <a:rPr lang="en-US" sz="2400" dirty="0" smtClean="0"/>
            </a:br>
            <a:r>
              <a:rPr lang="en-US" sz="2400" dirty="0" smtClean="0"/>
              <a:t>easier it will be for you to cut additional </a:t>
            </a:r>
            <a:br>
              <a:rPr lang="en-US" sz="2400" dirty="0" smtClean="0"/>
            </a:br>
            <a:r>
              <a:rPr lang="en-US" sz="2400" dirty="0" smtClean="0"/>
              <a:t>shapes. Note how wide the example shape 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2640" y="2662238"/>
            <a:ext cx="4251658" cy="4104032"/>
          </a:xfrm>
        </p:spPr>
      </p:pic>
    </p:spTree>
    <p:extLst>
      <p:ext uri="{BB962C8B-B14F-4D97-AF65-F5344CB8AC3E}">
        <p14:creationId xmlns:p14="http://schemas.microsoft.com/office/powerpoint/2010/main" val="3582360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5165</TotalTime>
  <Words>68</Words>
  <Application>Microsoft Office PowerPoint</Application>
  <PresentationFormat>Widescreen</PresentationFormat>
  <Paragraphs>21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NOTAN ART</vt:lpstr>
      <vt:lpstr>What Will We Learn?</vt:lpstr>
      <vt:lpstr>Examples of Notan  Art  These examples show both abstract design as well as representational. Can you determine which  is which?  </vt:lpstr>
      <vt:lpstr>Cultural Considerations  Before you start drawing,  consider a personal connection  to your own cultural background or of one that you find interesting. Research the different styles of art throughout history to develop  an idea for your composition.  The examples shown are clockwise from the  top left: Japanese, Islamic, Alaskan and  Egyptian</vt:lpstr>
      <vt:lpstr>Materials you will need: Paper, glue, scissors or X-acto knife, cutting mat and a pencil</vt:lpstr>
      <vt:lpstr>STEP 1:  Drawing your design; make sure that the shapes do not include any of the corners of the white paper. Your shapes should start and end on the same side of the paper.</vt:lpstr>
      <vt:lpstr>STEP 2: Cut out your main shapes. Put the cut out pieces to the side, paper-clipped and inside an envelope.</vt:lpstr>
      <vt:lpstr>Step 3: Check to see if your composition will fit on your black paper. It’s ok if the pieces go over the edge- you will just need to glue an additional piece of black paper to your black background.</vt:lpstr>
      <vt:lpstr>STEP4: Cutting and Gluing Work with ONE shape at a time, cut out additional shapes, line them up on the page and glue them down. It is critical that the edges of the shapes and the empty spaces line up to create the interplay of positive and negative space.  If your shapes are large, try to cut out at least 5 interior pieces. If your pieces are smaller, you  will only have 2-3 interior shapes.  TIP: The wider the “mouth” of the shape, the  easier it will be for you to cut additional  shapes. Note how wide the example shape is.</vt:lpstr>
      <vt:lpstr>Continue cutting out shapes Additional positive shapes will “flip” into the negative space as if they were a door on a hinge, or on a central axis.</vt:lpstr>
      <vt:lpstr>Keep going!</vt:lpstr>
      <vt:lpstr>Almost there…</vt:lpstr>
      <vt:lpstr>First shape complete!</vt:lpstr>
      <vt:lpstr>Continue with a new shape Once your first shape has been cut out, continue with a new shape, using the same method of cutting and gluing until all the shapes have been used.</vt:lpstr>
    </vt:vector>
  </TitlesOfParts>
  <Company>Bedford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NOTAN ART</dc:title>
  <dc:creator>Sean Hagan</dc:creator>
  <cp:lastModifiedBy>Sean Hagan</cp:lastModifiedBy>
  <cp:revision>11</cp:revision>
  <dcterms:created xsi:type="dcterms:W3CDTF">2016-09-10T01:07:35Z</dcterms:created>
  <dcterms:modified xsi:type="dcterms:W3CDTF">2016-09-13T15:12:35Z</dcterms:modified>
</cp:coreProperties>
</file>